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 Sans Light"/>
      <p:regular r:id="rId20"/>
      <p:bold r:id="rId21"/>
      <p:italic r:id="rId22"/>
      <p:boldItalic r:id="rId23"/>
    </p:embeddedFont>
    <p:embeddedFont>
      <p:font typeface="Poppins"/>
      <p:regular r:id="rId24"/>
      <p:bold r:id="rId25"/>
      <p:italic r:id="rId26"/>
      <p:boldItalic r:id="rId27"/>
    </p:embeddedFont>
    <p:embeddedFont>
      <p:font typeface="Manrope"/>
      <p:regular r:id="rId28"/>
      <p:bold r:id="rId29"/>
    </p:embeddedFont>
    <p:embeddedFont>
      <p:font typeface="Poppins Medium"/>
      <p:regular r:id="rId30"/>
      <p:bold r:id="rId31"/>
      <p:italic r:id="rId32"/>
      <p:boldItalic r:id="rId33"/>
    </p:embeddedFont>
    <p:embeddedFont>
      <p:font typeface="Nunito Sans SemiBold"/>
      <p:regular r:id="rId34"/>
      <p:bold r:id="rId35"/>
      <p:italic r:id="rId36"/>
      <p:boldItalic r:id="rId37"/>
    </p:embeddedFont>
    <p:embeddedFont>
      <p:font typeface="Poppins SemiBold"/>
      <p:regular r:id="rId38"/>
      <p:bold r:id="rId39"/>
      <p:italic r:id="rId40"/>
      <p:boldItalic r:id="rId41"/>
    </p:embeddedFont>
    <p:embeddedFont>
      <p:font typeface="Nunito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italic.fntdata"/><Relationship Id="rId20" Type="http://schemas.openxmlformats.org/officeDocument/2006/relationships/font" Target="fonts/NunitoSansLight-regular.fntdata"/><Relationship Id="rId42" Type="http://schemas.openxmlformats.org/officeDocument/2006/relationships/font" Target="fonts/NunitoSans-regular.fntdata"/><Relationship Id="rId41" Type="http://schemas.openxmlformats.org/officeDocument/2006/relationships/font" Target="fonts/PoppinsSemiBold-boldItalic.fntdata"/><Relationship Id="rId22" Type="http://schemas.openxmlformats.org/officeDocument/2006/relationships/font" Target="fonts/NunitoSansLight-italic.fntdata"/><Relationship Id="rId44" Type="http://schemas.openxmlformats.org/officeDocument/2006/relationships/font" Target="fonts/NunitoSans-italic.fntdata"/><Relationship Id="rId21" Type="http://schemas.openxmlformats.org/officeDocument/2006/relationships/font" Target="fonts/NunitoSansLight-bold.fntdata"/><Relationship Id="rId43" Type="http://schemas.openxmlformats.org/officeDocument/2006/relationships/font" Target="fonts/NunitoSans-bold.fntdata"/><Relationship Id="rId24" Type="http://schemas.openxmlformats.org/officeDocument/2006/relationships/font" Target="fonts/Poppins-regular.fntdata"/><Relationship Id="rId23" Type="http://schemas.openxmlformats.org/officeDocument/2006/relationships/font" Target="fonts/NunitoSansLight-boldItalic.fntdata"/><Relationship Id="rId45" Type="http://schemas.openxmlformats.org/officeDocument/2006/relationships/font" Target="fonts/Nunito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italic.fntdata"/><Relationship Id="rId25" Type="http://schemas.openxmlformats.org/officeDocument/2006/relationships/font" Target="fonts/Poppins-bold.fntdata"/><Relationship Id="rId28" Type="http://schemas.openxmlformats.org/officeDocument/2006/relationships/font" Target="fonts/Manrope-regular.fntdata"/><Relationship Id="rId27" Type="http://schemas.openxmlformats.org/officeDocument/2006/relationships/font" Target="fonts/Poppi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nrop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Medium-bold.fntdata"/><Relationship Id="rId30" Type="http://schemas.openxmlformats.org/officeDocument/2006/relationships/font" Target="fonts/PoppinsMedium-regular.fntdata"/><Relationship Id="rId11" Type="http://schemas.openxmlformats.org/officeDocument/2006/relationships/slide" Target="slides/slide6.xml"/><Relationship Id="rId33" Type="http://schemas.openxmlformats.org/officeDocument/2006/relationships/font" Target="fonts/Poppins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PoppinsMedium-italic.fntdata"/><Relationship Id="rId13" Type="http://schemas.openxmlformats.org/officeDocument/2006/relationships/slide" Target="slides/slide8.xml"/><Relationship Id="rId35" Type="http://schemas.openxmlformats.org/officeDocument/2006/relationships/font" Target="fonts/NunitoSansSemiBold-bold.fntdata"/><Relationship Id="rId12" Type="http://schemas.openxmlformats.org/officeDocument/2006/relationships/slide" Target="slides/slide7.xml"/><Relationship Id="rId34" Type="http://schemas.openxmlformats.org/officeDocument/2006/relationships/font" Target="fonts/NunitoSans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NunitoSans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SansSemiBold-italic.fntdata"/><Relationship Id="rId17" Type="http://schemas.openxmlformats.org/officeDocument/2006/relationships/slide" Target="slides/slide12.xml"/><Relationship Id="rId39" Type="http://schemas.openxmlformats.org/officeDocument/2006/relationships/font" Target="fonts/PoppinsSemiBold-bold.fntdata"/><Relationship Id="rId16" Type="http://schemas.openxmlformats.org/officeDocument/2006/relationships/slide" Target="slides/slide11.xml"/><Relationship Id="rId38" Type="http://schemas.openxmlformats.org/officeDocument/2006/relationships/font" Target="fonts/PoppinsSemiBo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7a1f4997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7a1f4997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7a1f4997d6_0_1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7a1f4997d6_0_1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7a1f4997d6_0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7a1f4997d6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7a1f4997d6_0_1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7a1f4997d6_0_1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7a1f4997d6_0_1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7a1f4997d6_0_1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7a1f4997d6_0_1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7a1f4997d6_0_1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7a1f4997d6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7a1f4997d6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7a1f4997d6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7a1f4997d6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a1f4997d6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7a1f4997d6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7a1f4997d6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7a1f4997d6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7a1f4997d6_0_1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7a1f4997d6_0_1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a1f4997d6_0_1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7a1f4997d6_0_1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a1f4997d6_0_1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7a1f4997d6_0_1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7a1f4997d6_0_1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7a1f4997d6_0_1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6" name="Google Shape;116;p1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" name="Google Shape;117;p11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2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30" name="Google Shape;130;p12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" name="Google Shape;131;p12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2" name="Google Shape;132;p12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4" name="Google Shape;134;p12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3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0" name="Google Shape;140;p13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3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42" name="Google Shape;142;p13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" name="Google Shape;143;p13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4" name="Google Shape;144;p13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6" name="Google Shape;146;p13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4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4" name="Google Shape;154;p14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" name="Google Shape;155;p14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56" name="Google Shape;156;p14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" name="Google Shape;158;p1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65" name="Google Shape;165;p1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66" name="Google Shape;166;p1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" name="Google Shape;167;p15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1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5" name="Google Shape;175;p16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6" name="Google Shape;176;p16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8" name="Google Shape;178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16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3" name="Google Shape;183;p17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4" name="Google Shape;184;p17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87" name="Google Shape;187;p17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0" name="Google Shape;190;p17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17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6" name="Google Shape;196;p18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7" name="Google Shape;197;p18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8" name="Google Shape;198;p18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9" name="Google Shape;199;p18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0" name="Google Shape;200;p18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1" name="Google Shape;201;p18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2" name="Google Shape;202;p18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3" name="Google Shape;203;p18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4" name="Google Shape;204;p18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5" name="Google Shape;205;p18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6" name="Google Shape;206;p18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7" name="Google Shape;207;p18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8" name="Google Shape;208;p18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9" name="Google Shape;209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19" name="Google Shape;219;p18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0" name="Google Shape;220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" name="Google Shape;221;p18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9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5" name="Google Shape;225;p19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6" name="Google Shape;226;p19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7" name="Google Shape;227;p19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9" name="Google Shape;229;p19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0" name="Google Shape;230;p19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3" name="Google Shape;233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4" name="Google Shape;234;p19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39" name="Google Shape;239;p20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40" name="Google Shape;240;p20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5" name="Google Shape;245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6" name="Google Shape;246;p20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0" name="Google Shape;250;p20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1" name="Google Shape;251;p20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2" name="Google Shape;252;p20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4" name="Google Shape;254;p20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8" name="Google Shape;268;p21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2" name="Google Shape;272;p21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" name="Google Shape;273;p21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4" name="Google Shape;274;p21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5" name="Google Shape;275;p21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6" name="Google Shape;276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7" name="Google Shape;277;p21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1" name="Google Shape;281;p22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2" name="Google Shape;282;p22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3" name="Google Shape;283;p22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22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22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1" name="Google Shape;291;p22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2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3" name="Google Shape;293;p22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2" name="Google Shape;302;p23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3" name="Google Shape;303;p23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4" name="Google Shape;304;p23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5" name="Google Shape;305;p2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6" name="Google Shape;306;p23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7" name="Google Shape;307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8" name="Google Shape;308;p23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5" name="Google Shape;315;p24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6" name="Google Shape;316;p24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7" name="Google Shape;317;p24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8" name="Google Shape;318;p24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5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25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24" name="Google Shape;324;p25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5" name="Google Shape;325;p25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1" name="Google Shape;33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43" name="Google Shape;343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4" name="Google Shape;344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" name="Google Shape;354;p3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3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6" name="Google Shape;356;p3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7" name="Google Shape;357;p3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8" name="Google Shape;358;p3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2" name="Google Shape;362;p3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65" name="Google Shape;365;p3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7" name="Google Shape;367;p3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3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2" name="Google Shape;372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73" name="Google Shape;373;p3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" name="Google Shape;374;p3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3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6" name="Google Shape;376;p3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3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83" name="Google Shape;383;p3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3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4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" name="Google Shape;33;p5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" name="Google Shape;34;p5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" name="Google Shape;35;p5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" name="Google Shape;36;p5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5" name="Google Shape;45;p5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" name="Google Shape;46;p5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7" name="Google Shape;47;p5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" name="Google Shape;48;p5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9" name="Google Shape;49;p5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4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4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" name="Google Shape;397;p4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0" name="Google Shape;400;p4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4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4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4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4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9" name="Google Shape;419;p4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1" name="Google Shape;61;p6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3" name="Google Shape;63;p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" name="Google Shape;64;p6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5" name="Google Shape;65;p6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8" name="Google Shape;68;p6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9" name="Google Shape;69;p6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1" name="Google Shape;71;p6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2" name="Google Shape;72;p6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75" name="Google Shape;75;p6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6" name="Google Shape;76;p6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1" name="Google Shape;81;p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" name="Google Shape;83;p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Google Shape;88;p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9" name="Google Shape;89;p8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3" name="Google Shape;93;p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4" name="Google Shape;94;p9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0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8" name="Google Shape;98;p10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type="title"/>
          </p:nvPr>
        </p:nvSpPr>
        <p:spPr>
          <a:xfrm>
            <a:off x="962500" y="1263800"/>
            <a:ext cx="76581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Performance Analysis + Recovery Strategy</a:t>
            </a:r>
            <a:endParaRPr/>
          </a:p>
        </p:txBody>
      </p:sp>
      <p:sp>
        <p:nvSpPr>
          <p:cNvPr id="427" name="Google Shape;427;p45"/>
          <p:cNvSpPr txBox="1"/>
          <p:nvPr>
            <p:ph idx="1" type="subTitle"/>
          </p:nvPr>
        </p:nvSpPr>
        <p:spPr>
          <a:xfrm>
            <a:off x="1977600" y="148625"/>
            <a:ext cx="5188800" cy="11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Quick Bazaar</a:t>
            </a:r>
            <a:endParaRPr sz="2800"/>
          </a:p>
        </p:txBody>
      </p:sp>
      <p:sp>
        <p:nvSpPr>
          <p:cNvPr id="428" name="Google Shape;428;p45"/>
          <p:cNvSpPr/>
          <p:nvPr/>
        </p:nvSpPr>
        <p:spPr>
          <a:xfrm rot="-395291">
            <a:off x="4361426" y="4543171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9" name="Google Shape;429;p45"/>
          <p:cNvSpPr/>
          <p:nvPr/>
        </p:nvSpPr>
        <p:spPr>
          <a:xfrm rot="-509448">
            <a:off x="5863859" y="4422337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559" name="Google Shape;559;p54" title="_- visual selec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650" y="523875"/>
            <a:ext cx="5820276" cy="409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4" name="Google Shape;564;p55"/>
          <p:cNvCxnSpPr/>
          <p:nvPr/>
        </p:nvCxnSpPr>
        <p:spPr>
          <a:xfrm>
            <a:off x="371250" y="1047397"/>
            <a:ext cx="8495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65" name="Google Shape;565;p55"/>
          <p:cNvSpPr txBox="1"/>
          <p:nvPr>
            <p:ph type="title"/>
          </p:nvPr>
        </p:nvSpPr>
        <p:spPr>
          <a:xfrm>
            <a:off x="228600" y="256925"/>
            <a:ext cx="5707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Solutions and Recovery Strategy</a:t>
            </a:r>
            <a:endParaRPr sz="3000"/>
          </a:p>
        </p:txBody>
      </p:sp>
      <p:sp>
        <p:nvSpPr>
          <p:cNvPr id="566" name="Google Shape;566;p55"/>
          <p:cNvSpPr/>
          <p:nvPr/>
        </p:nvSpPr>
        <p:spPr>
          <a:xfrm>
            <a:off x="281514" y="2212060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67" name="Google Shape;567;p55"/>
          <p:cNvSpPr/>
          <p:nvPr/>
        </p:nvSpPr>
        <p:spPr>
          <a:xfrm>
            <a:off x="2093614" y="2522582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68" name="Google Shape;568;p55"/>
          <p:cNvSpPr/>
          <p:nvPr/>
        </p:nvSpPr>
        <p:spPr>
          <a:xfrm>
            <a:off x="4958014" y="2851034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69" name="Google Shape;569;p55"/>
          <p:cNvSpPr/>
          <p:nvPr/>
        </p:nvSpPr>
        <p:spPr>
          <a:xfrm>
            <a:off x="6642239" y="3183209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70" name="Google Shape;570;p55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571" name="Google Shape;571;p55" title="_- visual selection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87" y="705475"/>
            <a:ext cx="8585126" cy="5076826"/>
          </a:xfrm>
          <a:prstGeom prst="rect">
            <a:avLst/>
          </a:prstGeom>
          <a:noFill/>
          <a:ln>
            <a:noFill/>
          </a:ln>
          <a:effectLst>
            <a:reflection blurRad="0" dir="5400000" dist="95250" endA="0" endPos="30000" fadeDir="5400012" kx="0" rotWithShape="0" algn="bl" stA="94000" stPos="0" sy="-100000" ky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6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p56" title="_- visual selection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94350"/>
            <a:ext cx="8764999" cy="48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57" title="Expected Business Impact - visual selec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25" y="228600"/>
            <a:ext cx="8524374" cy="476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8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8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8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8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8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8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8"/>
          <p:cNvSpPr txBox="1"/>
          <p:nvPr>
            <p:ph type="title"/>
          </p:nvPr>
        </p:nvSpPr>
        <p:spPr>
          <a:xfrm>
            <a:off x="2860500" y="2152441"/>
            <a:ext cx="37419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Thank You!</a:t>
            </a:r>
            <a:endParaRPr sz="4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/>
          <p:nvPr/>
        </p:nvSpPr>
        <p:spPr>
          <a:xfrm>
            <a:off x="3577325" y="5365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5" name="Google Shape;435;p46"/>
          <p:cNvSpPr/>
          <p:nvPr/>
        </p:nvSpPr>
        <p:spPr>
          <a:xfrm>
            <a:off x="3577325" y="12286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6" name="Google Shape;436;p46"/>
          <p:cNvSpPr/>
          <p:nvPr/>
        </p:nvSpPr>
        <p:spPr>
          <a:xfrm>
            <a:off x="3577325" y="19206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7" name="Google Shape;437;p46"/>
          <p:cNvSpPr/>
          <p:nvPr/>
        </p:nvSpPr>
        <p:spPr>
          <a:xfrm>
            <a:off x="3577325" y="26127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8" name="Google Shape;438;p46"/>
          <p:cNvSpPr/>
          <p:nvPr/>
        </p:nvSpPr>
        <p:spPr>
          <a:xfrm>
            <a:off x="3577325" y="33047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9" name="Google Shape;439;p46"/>
          <p:cNvSpPr/>
          <p:nvPr/>
        </p:nvSpPr>
        <p:spPr>
          <a:xfrm>
            <a:off x="3577325" y="39968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440" name="Google Shape;440;p46"/>
          <p:cNvCxnSpPr/>
          <p:nvPr/>
        </p:nvCxnSpPr>
        <p:spPr>
          <a:xfrm>
            <a:off x="4087725" y="10826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46"/>
          <p:cNvCxnSpPr/>
          <p:nvPr/>
        </p:nvCxnSpPr>
        <p:spPr>
          <a:xfrm>
            <a:off x="4087725" y="17747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46"/>
          <p:cNvCxnSpPr/>
          <p:nvPr/>
        </p:nvCxnSpPr>
        <p:spPr>
          <a:xfrm>
            <a:off x="4087725" y="24667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46"/>
          <p:cNvCxnSpPr/>
          <p:nvPr/>
        </p:nvCxnSpPr>
        <p:spPr>
          <a:xfrm>
            <a:off x="4087725" y="31588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46"/>
          <p:cNvCxnSpPr/>
          <p:nvPr/>
        </p:nvCxnSpPr>
        <p:spPr>
          <a:xfrm>
            <a:off x="4087725" y="38508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46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6" name="Google Shape;446;p46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7" name="Google Shape;447;p46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8" name="Google Shape;448;p46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49" name="Google Shape;449;p46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50" name="Google Shape;450;p46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51" name="Google Shape;451;p46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52" name="Google Shape;452;p46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453" name="Google Shape;453;p46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454" name="Google Shape;454;p46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&amp; Problem Areas</a:t>
            </a:r>
            <a:endParaRPr/>
          </a:p>
        </p:txBody>
      </p:sp>
      <p:sp>
        <p:nvSpPr>
          <p:cNvPr id="455" name="Google Shape;455;p46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&amp; Solutions</a:t>
            </a:r>
            <a:endParaRPr/>
          </a:p>
        </p:txBody>
      </p:sp>
      <p:sp>
        <p:nvSpPr>
          <p:cNvPr id="456" name="Google Shape;456;p46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Improvement Target</a:t>
            </a:r>
            <a:endParaRPr/>
          </a:p>
        </p:txBody>
      </p:sp>
      <p:sp>
        <p:nvSpPr>
          <p:cNvPr id="457" name="Google Shape;457;p46"/>
          <p:cNvSpPr txBox="1"/>
          <p:nvPr>
            <p:ph type="title"/>
          </p:nvPr>
        </p:nvSpPr>
        <p:spPr>
          <a:xfrm>
            <a:off x="228600" y="256925"/>
            <a:ext cx="292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58" name="Google Shape;458;p46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3</a:t>
            </a:r>
            <a:endParaRPr/>
          </a:p>
        </p:txBody>
      </p:sp>
      <p:sp>
        <p:nvSpPr>
          <p:cNvPr id="459" name="Google Shape;459;p46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4</a:t>
            </a:r>
            <a:endParaRPr/>
          </a:p>
        </p:txBody>
      </p:sp>
      <p:sp>
        <p:nvSpPr>
          <p:cNvPr id="460" name="Google Shape;460;p46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5</a:t>
            </a:r>
            <a:endParaRPr/>
          </a:p>
        </p:txBody>
      </p:sp>
      <p:sp>
        <p:nvSpPr>
          <p:cNvPr id="461" name="Google Shape;461;p46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6-9</a:t>
            </a:r>
            <a:endParaRPr/>
          </a:p>
        </p:txBody>
      </p:sp>
      <p:sp>
        <p:nvSpPr>
          <p:cNvPr id="462" name="Google Shape;462;p46"/>
          <p:cNvSpPr txBox="1"/>
          <p:nvPr>
            <p:ph idx="20" type="subTitle"/>
          </p:nvPr>
        </p:nvSpPr>
        <p:spPr>
          <a:xfrm>
            <a:off x="7625025" y="3278500"/>
            <a:ext cx="12900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11-12 </a:t>
            </a:r>
            <a:endParaRPr/>
          </a:p>
        </p:txBody>
      </p:sp>
      <p:sp>
        <p:nvSpPr>
          <p:cNvPr id="463" name="Google Shape;463;p46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13</a:t>
            </a:r>
            <a:endParaRPr/>
          </a:p>
        </p:txBody>
      </p:sp>
      <p:sp>
        <p:nvSpPr>
          <p:cNvPr id="464" name="Google Shape;464;p46"/>
          <p:cNvSpPr/>
          <p:nvPr/>
        </p:nvSpPr>
        <p:spPr>
          <a:xfrm rot="188826">
            <a:off x="319974" y="856283"/>
            <a:ext cx="1440087" cy="45350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5" name="Google Shape;465;p46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Quick Commerce has been facing declining revenue and customer dissatisfaction.</a:t>
            </a:r>
            <a:endParaRPr sz="2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This project aims to identify operational bottlenecks, understand customer pain points, and provide actionable solutions using data-driven insights</a:t>
            </a:r>
            <a:endParaRPr sz="2300"/>
          </a:p>
        </p:txBody>
      </p:sp>
      <p:sp>
        <p:nvSpPr>
          <p:cNvPr id="471" name="Google Shape;471;p47"/>
          <p:cNvSpPr/>
          <p:nvPr/>
        </p:nvSpPr>
        <p:spPr>
          <a:xfrm>
            <a:off x="3551400" y="849075"/>
            <a:ext cx="2041200" cy="400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Project Overview</a:t>
            </a:r>
            <a:endParaRPr sz="1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72" name="Google Shape;472;p47"/>
          <p:cNvSpPr txBox="1"/>
          <p:nvPr>
            <p:ph idx="4294967295" type="subTitle"/>
          </p:nvPr>
        </p:nvSpPr>
        <p:spPr>
          <a:xfrm>
            <a:off x="228600" y="4800275"/>
            <a:ext cx="13911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Confidential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/>
          <p:nvPr/>
        </p:nvSpPr>
        <p:spPr>
          <a:xfrm>
            <a:off x="230600" y="132692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8" name="Google Shape;478;p48"/>
          <p:cNvSpPr/>
          <p:nvPr/>
        </p:nvSpPr>
        <p:spPr>
          <a:xfrm>
            <a:off x="230600" y="1129813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9" name="Google Shape;479;p48"/>
          <p:cNvSpPr/>
          <p:nvPr/>
        </p:nvSpPr>
        <p:spPr>
          <a:xfrm>
            <a:off x="6084600" y="132692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80" name="Google Shape;480;p48"/>
          <p:cNvSpPr/>
          <p:nvPr/>
        </p:nvSpPr>
        <p:spPr>
          <a:xfrm>
            <a:off x="6084600" y="1122400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81" name="Google Shape;481;p48"/>
          <p:cNvSpPr/>
          <p:nvPr/>
        </p:nvSpPr>
        <p:spPr>
          <a:xfrm>
            <a:off x="3157600" y="1326938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82" name="Google Shape;482;p48"/>
          <p:cNvSpPr/>
          <p:nvPr/>
        </p:nvSpPr>
        <p:spPr>
          <a:xfrm>
            <a:off x="3156600" y="1122388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83" name="Google Shape;483;p48"/>
          <p:cNvSpPr txBox="1"/>
          <p:nvPr>
            <p:ph idx="1" type="subTitle"/>
          </p:nvPr>
        </p:nvSpPr>
        <p:spPr>
          <a:xfrm>
            <a:off x="151450" y="1129800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Objective 1</a:t>
            </a:r>
            <a:endParaRPr sz="1200"/>
          </a:p>
        </p:txBody>
      </p:sp>
      <p:sp>
        <p:nvSpPr>
          <p:cNvPr id="484" name="Google Shape;484;p48"/>
          <p:cNvSpPr txBox="1"/>
          <p:nvPr>
            <p:ph idx="2" type="subTitle"/>
          </p:nvPr>
        </p:nvSpPr>
        <p:spPr>
          <a:xfrm>
            <a:off x="3295938" y="1122400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Objective 2</a:t>
            </a:r>
            <a:endParaRPr sz="1200"/>
          </a:p>
        </p:txBody>
      </p:sp>
      <p:sp>
        <p:nvSpPr>
          <p:cNvPr id="485" name="Google Shape;485;p48"/>
          <p:cNvSpPr txBox="1"/>
          <p:nvPr>
            <p:ph idx="3" type="subTitle"/>
          </p:nvPr>
        </p:nvSpPr>
        <p:spPr>
          <a:xfrm>
            <a:off x="6084588" y="1122400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Objective 3</a:t>
            </a:r>
            <a:endParaRPr sz="1200"/>
          </a:p>
        </p:txBody>
      </p:sp>
      <p:sp>
        <p:nvSpPr>
          <p:cNvPr id="486" name="Google Shape;486;p48"/>
          <p:cNvSpPr txBox="1"/>
          <p:nvPr>
            <p:ph idx="4" type="body"/>
          </p:nvPr>
        </p:nvSpPr>
        <p:spPr>
          <a:xfrm>
            <a:off x="151450" y="1626336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Analyze customer dissatisfaction drivers.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8"/>
          <p:cNvSpPr txBox="1"/>
          <p:nvPr>
            <p:ph idx="5" type="body"/>
          </p:nvPr>
        </p:nvSpPr>
        <p:spPr>
          <a:xfrm>
            <a:off x="3155650" y="1587600"/>
            <a:ext cx="2834700" cy="6156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Examine delivery performance and its effect on ratings</a:t>
            </a:r>
            <a:r>
              <a:rPr lang="en" sz="1100"/>
              <a:t>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8"/>
          <p:cNvSpPr txBox="1"/>
          <p:nvPr>
            <p:ph idx="6" type="body"/>
          </p:nvPr>
        </p:nvSpPr>
        <p:spPr>
          <a:xfrm>
            <a:off x="6084588" y="1534348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Evaluate stock management and order value trends.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8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bjectives</a:t>
            </a:r>
            <a:endParaRPr/>
          </a:p>
        </p:txBody>
      </p:sp>
      <p:sp>
        <p:nvSpPr>
          <p:cNvPr id="490" name="Google Shape;490;p48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sp>
        <p:nvSpPr>
          <p:cNvPr id="491" name="Google Shape;491;p48"/>
          <p:cNvSpPr/>
          <p:nvPr/>
        </p:nvSpPr>
        <p:spPr>
          <a:xfrm>
            <a:off x="3157600" y="310227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Recommend actionable strategies to </a:t>
            </a: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improve</a:t>
            </a: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sales and Operations.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92" name="Google Shape;492;p48"/>
          <p:cNvSpPr txBox="1"/>
          <p:nvPr>
            <p:ph idx="1" type="subTitle"/>
          </p:nvPr>
        </p:nvSpPr>
        <p:spPr>
          <a:xfrm>
            <a:off x="2852025" y="2843688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Objective 1</a:t>
            </a:r>
            <a:endParaRPr sz="1200"/>
          </a:p>
        </p:txBody>
      </p:sp>
      <p:sp>
        <p:nvSpPr>
          <p:cNvPr id="493" name="Google Shape;493;p48"/>
          <p:cNvSpPr/>
          <p:nvPr/>
        </p:nvSpPr>
        <p:spPr>
          <a:xfrm>
            <a:off x="3157600" y="2843700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Objective 4</a:t>
            </a:r>
            <a:endParaRPr b="1" sz="12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9"/>
          <p:cNvSpPr txBox="1"/>
          <p:nvPr>
            <p:ph type="title"/>
          </p:nvPr>
        </p:nvSpPr>
        <p:spPr>
          <a:xfrm>
            <a:off x="123300" y="195615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: Overview</a:t>
            </a:r>
            <a:endParaRPr/>
          </a:p>
        </p:txBody>
      </p:sp>
      <p:grpSp>
        <p:nvGrpSpPr>
          <p:cNvPr id="499" name="Google Shape;499;p49"/>
          <p:cNvGrpSpPr/>
          <p:nvPr/>
        </p:nvGrpSpPr>
        <p:grpSpPr>
          <a:xfrm>
            <a:off x="3154640" y="2436502"/>
            <a:ext cx="1605959" cy="270489"/>
            <a:chOff x="308528" y="1555007"/>
            <a:chExt cx="1986589" cy="270489"/>
          </a:xfrm>
        </p:grpSpPr>
        <p:sp>
          <p:nvSpPr>
            <p:cNvPr id="500" name="Google Shape;500;p49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01" name="Google Shape;501;p49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02" name="Google Shape;502;p49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sp>
        <p:nvSpPr>
          <p:cNvPr id="503" name="Google Shape;503;p49"/>
          <p:cNvSpPr/>
          <p:nvPr/>
        </p:nvSpPr>
        <p:spPr>
          <a:xfrm>
            <a:off x="4760600" y="228600"/>
            <a:ext cx="4197000" cy="1058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Average Order Value Decreased by</a:t>
            </a:r>
            <a:r>
              <a:rPr b="1" lang="en" sz="20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 sz="2000">
                <a:solidFill>
                  <a:srgbClr val="FF0000"/>
                </a:solidFill>
                <a:latin typeface="Manrope"/>
                <a:ea typeface="Manrope"/>
                <a:cs typeface="Manrope"/>
                <a:sym typeface="Manrope"/>
              </a:rPr>
              <a:t>5%</a:t>
            </a:r>
            <a:r>
              <a:rPr b="1" lang="en" sz="20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 sz="2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in last 12 Months</a:t>
            </a:r>
            <a:endParaRPr b="1" sz="2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04" name="Google Shape;504;p49"/>
          <p:cNvSpPr/>
          <p:nvPr/>
        </p:nvSpPr>
        <p:spPr>
          <a:xfrm>
            <a:off x="4760600" y="1513650"/>
            <a:ext cx="4197000" cy="1058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Average Delivery Time: </a:t>
            </a:r>
            <a:r>
              <a:rPr b="1" lang="en" sz="1900">
                <a:solidFill>
                  <a:srgbClr val="FF0000"/>
                </a:solidFill>
              </a:rPr>
              <a:t>70.43 mins</a:t>
            </a:r>
            <a:endParaRPr b="1" sz="2200">
              <a:solidFill>
                <a:srgbClr val="FF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05" name="Google Shape;505;p49"/>
          <p:cNvSpPr/>
          <p:nvPr/>
        </p:nvSpPr>
        <p:spPr>
          <a:xfrm>
            <a:off x="4760600" y="2714850"/>
            <a:ext cx="4197000" cy="1058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/>
              <a:t>Most Late Deliveries</a:t>
            </a:r>
            <a:r>
              <a:rPr lang="en" sz="2000"/>
              <a:t>:</a:t>
            </a:r>
            <a:r>
              <a:rPr b="1" lang="en" sz="2000">
                <a:solidFill>
                  <a:srgbClr val="FF0000"/>
                </a:solidFill>
              </a:rPr>
              <a:t>Karnataka 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sp>
        <p:nvSpPr>
          <p:cNvPr id="506" name="Google Shape;506;p49"/>
          <p:cNvSpPr/>
          <p:nvPr/>
        </p:nvSpPr>
        <p:spPr>
          <a:xfrm>
            <a:off x="4760600" y="3916050"/>
            <a:ext cx="4197000" cy="1058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Highest Stockouts</a:t>
            </a:r>
            <a:r>
              <a:rPr lang="en" sz="2000"/>
              <a:t>:</a:t>
            </a:r>
            <a:r>
              <a:rPr b="1" lang="en" sz="2000">
                <a:solidFill>
                  <a:srgbClr val="FF0000"/>
                </a:solidFill>
              </a:rPr>
              <a:t> Groceries, Books, Toys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0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Insights: Average Order Value</a:t>
            </a:r>
            <a:endParaRPr/>
          </a:p>
        </p:txBody>
      </p:sp>
      <p:pic>
        <p:nvPicPr>
          <p:cNvPr id="512" name="Google Shape;512;p50" title="WhatsApp Image 2025-09-01 at 16.03.41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050" y="991575"/>
            <a:ext cx="4704351" cy="35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3" name="Google Shape;513;p50"/>
          <p:cNvSpPr txBox="1"/>
          <p:nvPr/>
        </p:nvSpPr>
        <p:spPr>
          <a:xfrm>
            <a:off x="603288" y="2641525"/>
            <a:ext cx="2463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Customers are spending less per order, likely due to declining satisfaction and reduced trust.</a:t>
            </a:r>
            <a:endParaRPr sz="2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514" name="Google Shape;514;p50"/>
          <p:cNvGrpSpPr/>
          <p:nvPr/>
        </p:nvGrpSpPr>
        <p:grpSpPr>
          <a:xfrm>
            <a:off x="1" y="2267591"/>
            <a:ext cx="3783660" cy="2871883"/>
            <a:chOff x="536925" y="238125"/>
            <a:chExt cx="6546125" cy="5238750"/>
          </a:xfrm>
        </p:grpSpPr>
        <p:sp>
          <p:nvSpPr>
            <p:cNvPr id="515" name="Google Shape;515;p50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16" name="Google Shape;516;p50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17" name="Google Shape;517;p50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18" name="Google Shape;518;p50"/>
          <p:cNvSpPr txBox="1"/>
          <p:nvPr/>
        </p:nvSpPr>
        <p:spPr>
          <a:xfrm>
            <a:off x="4211050" y="4554975"/>
            <a:ext cx="2135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EA3C3C"/>
                </a:solidFill>
                <a:latin typeface="Nunito Sans"/>
                <a:ea typeface="Nunito Sans"/>
                <a:cs typeface="Nunito Sans"/>
                <a:sym typeface="Nunito Sans"/>
              </a:rPr>
              <a:t>5 % Drop</a:t>
            </a:r>
            <a:endParaRPr b="1" sz="2300">
              <a:solidFill>
                <a:srgbClr val="EA3C3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1"/>
          <p:cNvSpPr txBox="1"/>
          <p:nvPr>
            <p:ph type="title"/>
          </p:nvPr>
        </p:nvSpPr>
        <p:spPr>
          <a:xfrm>
            <a:off x="228600" y="228600"/>
            <a:ext cx="5707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r>
              <a:rPr lang="en"/>
              <a:t>: </a:t>
            </a:r>
            <a:r>
              <a:rPr lang="en"/>
              <a:t>Delivery Performance</a:t>
            </a:r>
            <a:endParaRPr/>
          </a:p>
        </p:txBody>
      </p:sp>
      <p:sp>
        <p:nvSpPr>
          <p:cNvPr id="524" name="Google Shape;524;p51"/>
          <p:cNvSpPr txBox="1"/>
          <p:nvPr>
            <p:ph idx="1" type="body"/>
          </p:nvPr>
        </p:nvSpPr>
        <p:spPr>
          <a:xfrm>
            <a:off x="3885000" y="4307215"/>
            <a:ext cx="3351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Average Delivery Time: 70.43 mins</a:t>
            </a:r>
            <a:br>
              <a:rPr lang="en"/>
            </a:br>
            <a:r>
              <a:rPr lang="en"/>
              <a:t>Standard Deviation:  28.71 mins</a:t>
            </a:r>
            <a:endParaRPr/>
          </a:p>
        </p:txBody>
      </p:sp>
      <p:pic>
        <p:nvPicPr>
          <p:cNvPr id="525" name="Google Shape;525;p51" title="TotalDeliveryTime_BarChar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000" y="933000"/>
            <a:ext cx="5259000" cy="3277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1"/>
          <p:cNvSpPr txBox="1"/>
          <p:nvPr/>
        </p:nvSpPr>
        <p:spPr>
          <a:xfrm>
            <a:off x="228600" y="2903125"/>
            <a:ext cx="2977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High variability in delivery times → inconsistent operations.</a:t>
            </a:r>
            <a:endParaRPr sz="24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527" name="Google Shape;527;p51"/>
          <p:cNvGrpSpPr/>
          <p:nvPr/>
        </p:nvGrpSpPr>
        <p:grpSpPr>
          <a:xfrm>
            <a:off x="1" y="2267591"/>
            <a:ext cx="3783660" cy="2871883"/>
            <a:chOff x="536925" y="238125"/>
            <a:chExt cx="6546125" cy="5238750"/>
          </a:xfrm>
        </p:grpSpPr>
        <p:sp>
          <p:nvSpPr>
            <p:cNvPr id="528" name="Google Shape;528;p51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29" name="Google Shape;529;p51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30" name="Google Shape;530;p51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2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r>
              <a:rPr lang="en"/>
              <a:t>: Stockouts</a:t>
            </a:r>
            <a:endParaRPr/>
          </a:p>
        </p:txBody>
      </p:sp>
      <p:sp>
        <p:nvSpPr>
          <p:cNvPr id="536" name="Google Shape;536;p52"/>
          <p:cNvSpPr txBox="1"/>
          <p:nvPr>
            <p:ph idx="1" type="body"/>
          </p:nvPr>
        </p:nvSpPr>
        <p:spPr>
          <a:xfrm>
            <a:off x="138350" y="2571750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300"/>
              <a:t>Groceries, books, and toys face highest stockout scenarios  = demand-supply gap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.</a:t>
            </a:r>
            <a:endParaRPr sz="2800"/>
          </a:p>
        </p:txBody>
      </p:sp>
      <p:pic>
        <p:nvPicPr>
          <p:cNvPr id="537" name="Google Shape;537;p52" title="StockoutIncidents_Vs_ProductCategory_BarChar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600" y="844200"/>
            <a:ext cx="5258999" cy="398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8" name="Google Shape;538;p52"/>
          <p:cNvGrpSpPr/>
          <p:nvPr/>
        </p:nvGrpSpPr>
        <p:grpSpPr>
          <a:xfrm>
            <a:off x="-182949" y="1901854"/>
            <a:ext cx="3783660" cy="2871883"/>
            <a:chOff x="536925" y="238125"/>
            <a:chExt cx="6546125" cy="5238750"/>
          </a:xfrm>
        </p:grpSpPr>
        <p:sp>
          <p:nvSpPr>
            <p:cNvPr id="539" name="Google Shape;539;p52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40" name="Google Shape;540;p52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41" name="Google Shape;541;p52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3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Insights:</a:t>
            </a:r>
            <a:r>
              <a:rPr lang="en"/>
              <a:t> Regional Insights</a:t>
            </a:r>
            <a:endParaRPr/>
          </a:p>
        </p:txBody>
      </p:sp>
      <p:sp>
        <p:nvSpPr>
          <p:cNvPr id="547" name="Google Shape;547;p53"/>
          <p:cNvSpPr txBox="1"/>
          <p:nvPr>
            <p:ph idx="1" type="body"/>
          </p:nvPr>
        </p:nvSpPr>
        <p:spPr>
          <a:xfrm>
            <a:off x="228600" y="2163650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300">
                <a:latin typeface="Nunito Sans Light"/>
                <a:ea typeface="Nunito Sans Light"/>
                <a:cs typeface="Nunito Sans Light"/>
                <a:sym typeface="Nunito Sans Light"/>
              </a:rPr>
              <a:t>Karnataka, Punjab  and Uttar Pradesh lead in late deliveries, requiring targeted operational improvements.</a:t>
            </a:r>
            <a:endParaRPr sz="280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548" name="Google Shape;548;p53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9" name="Google Shape;549;p53" title="WhatsApp Image 2025-08-28 at 19.05.5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624" y="228600"/>
            <a:ext cx="3833051" cy="4647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" name="Google Shape;550;p53"/>
          <p:cNvGrpSpPr/>
          <p:nvPr/>
        </p:nvGrpSpPr>
        <p:grpSpPr>
          <a:xfrm>
            <a:off x="-203449" y="1721379"/>
            <a:ext cx="3783660" cy="2871883"/>
            <a:chOff x="536925" y="238125"/>
            <a:chExt cx="6546125" cy="5238750"/>
          </a:xfrm>
        </p:grpSpPr>
        <p:sp>
          <p:nvSpPr>
            <p:cNvPr id="551" name="Google Shape;551;p53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52" name="Google Shape;552;p53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53" name="Google Shape;553;p53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